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68"/>
    <a:srgbClr val="59B998"/>
    <a:srgbClr val="337389"/>
    <a:srgbClr val="929292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0AE769-F13F-4EC0-8A5B-618CB21EA41C}" v="18" dt="2025-08-22T09:25:18.5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93"/>
  </p:normalViewPr>
  <p:slideViewPr>
    <p:cSldViewPr snapToGrid="0">
      <p:cViewPr>
        <p:scale>
          <a:sx n="80" d="100"/>
          <a:sy n="80" d="100"/>
        </p:scale>
        <p:origin x="36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D55E0C66-08DC-42BE-A528-F7F187848F5E}"/>
    <pc:docChg chg="modSld">
      <pc:chgData name="Utilisateur" userId="iG5ubVOvUT25vt1OoI3+bnwQi7HKh9+yPL5JjsN27v8=" providerId="None" clId="Web-{D55E0C66-08DC-42BE-A528-F7F187848F5E}" dt="2025-07-25T11:09:20.507" v="238" actId="1076"/>
      <pc:docMkLst>
        <pc:docMk/>
      </pc:docMkLst>
      <pc:sldChg chg="addSp delSp modSp">
        <pc:chgData name="Utilisateur" userId="iG5ubVOvUT25vt1OoI3+bnwQi7HKh9+yPL5JjsN27v8=" providerId="None" clId="Web-{D55E0C66-08DC-42BE-A528-F7F187848F5E}" dt="2025-07-25T11:09:20.507" v="238" actId="1076"/>
        <pc:sldMkLst>
          <pc:docMk/>
          <pc:sldMk cId="2076937392" sldId="256"/>
        </pc:sldMkLst>
        <pc:spChg chg="mod">
          <ac:chgData name="Utilisateur" userId="iG5ubVOvUT25vt1OoI3+bnwQi7HKh9+yPL5JjsN27v8=" providerId="None" clId="Web-{D55E0C66-08DC-42BE-A528-F7F187848F5E}" dt="2025-07-25T11:08:32.583" v="221" actId="1076"/>
          <ac:spMkLst>
            <pc:docMk/>
            <pc:sldMk cId="2076937392" sldId="256"/>
            <ac:spMk id="2" creationId="{5CF1615B-2673-4600-C180-A88BA55408BD}"/>
          </ac:spMkLst>
        </pc:spChg>
        <pc:spChg chg="add mod ord">
          <ac:chgData name="Utilisateur" userId="iG5ubVOvUT25vt1OoI3+bnwQi7HKh9+yPL5JjsN27v8=" providerId="None" clId="Web-{D55E0C66-08DC-42BE-A528-F7F187848F5E}" dt="2025-07-25T11:08:21.161" v="220" actId="14100"/>
          <ac:spMkLst>
            <pc:docMk/>
            <pc:sldMk cId="2076937392" sldId="256"/>
            <ac:spMk id="3" creationId="{29207B1F-97C7-93BE-7F05-C361981E2674}"/>
          </ac:spMkLst>
        </pc:spChg>
        <pc:spChg chg="add mod">
          <ac:chgData name="Utilisateur" userId="iG5ubVOvUT25vt1OoI3+bnwQi7HKh9+yPL5JjsN27v8=" providerId="None" clId="Web-{D55E0C66-08DC-42BE-A528-F7F187848F5E}" dt="2025-07-25T11:07:49.754" v="213" actId="1076"/>
          <ac:spMkLst>
            <pc:docMk/>
            <pc:sldMk cId="2076937392" sldId="256"/>
            <ac:spMk id="4" creationId="{7516956F-BF48-FACD-79FE-7C34D835E01D}"/>
          </ac:spMkLst>
        </pc:spChg>
        <pc:spChg chg="add mod">
          <ac:chgData name="Utilisateur" userId="iG5ubVOvUT25vt1OoI3+bnwQi7HKh9+yPL5JjsN27v8=" providerId="None" clId="Web-{D55E0C66-08DC-42BE-A528-F7F187848F5E}" dt="2025-07-25T11:09:20.507" v="238" actId="1076"/>
          <ac:spMkLst>
            <pc:docMk/>
            <pc:sldMk cId="2076937392" sldId="256"/>
            <ac:spMk id="5" creationId="{DD316E98-175F-C3B3-8BD2-6C8E577750FB}"/>
          </ac:spMkLst>
        </pc:spChg>
        <pc:spChg chg="add mod">
          <ac:chgData name="Utilisateur" userId="iG5ubVOvUT25vt1OoI3+bnwQi7HKh9+yPL5JjsN27v8=" providerId="None" clId="Web-{D55E0C66-08DC-42BE-A528-F7F187848F5E}" dt="2025-07-25T11:07:44.753" v="212" actId="1076"/>
          <ac:spMkLst>
            <pc:docMk/>
            <pc:sldMk cId="2076937392" sldId="256"/>
            <ac:spMk id="7" creationId="{258DB9EC-79FF-EB51-9FC1-503DCBB474F4}"/>
          </ac:spMkLst>
        </pc:spChg>
        <pc:spChg chg="add mod">
          <ac:chgData name="Utilisateur" userId="iG5ubVOvUT25vt1OoI3+bnwQi7HKh9+yPL5JjsN27v8=" providerId="None" clId="Web-{D55E0C66-08DC-42BE-A528-F7F187848F5E}" dt="2025-07-25T11:08:01.598" v="215" actId="14100"/>
          <ac:spMkLst>
            <pc:docMk/>
            <pc:sldMk cId="2076937392" sldId="256"/>
            <ac:spMk id="8" creationId="{379E9558-0A74-5B2C-94D3-2C1481894E03}"/>
          </ac:spMkLst>
        </pc:spChg>
        <pc:spChg chg="mod">
          <ac:chgData name="Utilisateur" userId="iG5ubVOvUT25vt1OoI3+bnwQi7HKh9+yPL5JjsN27v8=" providerId="None" clId="Web-{D55E0C66-08DC-42BE-A528-F7F187848F5E}" dt="2025-07-25T10:56:25.870" v="3" actId="20577"/>
          <ac:spMkLst>
            <pc:docMk/>
            <pc:sldMk cId="2076937392" sldId="256"/>
            <ac:spMk id="24" creationId="{25285DB4-B060-D847-75DD-C73E875F51F8}"/>
          </ac:spMkLst>
        </pc:spChg>
        <pc:spChg chg="mod">
          <ac:chgData name="Utilisateur" userId="iG5ubVOvUT25vt1OoI3+bnwQi7HKh9+yPL5JjsN27v8=" providerId="None" clId="Web-{D55E0C66-08DC-42BE-A528-F7F187848F5E}" dt="2025-07-25T11:03:14.291" v="115" actId="20577"/>
          <ac:spMkLst>
            <pc:docMk/>
            <pc:sldMk cId="2076937392" sldId="256"/>
            <ac:spMk id="28" creationId="{EEDE916B-5A7B-87CE-159E-4B8887AD4448}"/>
          </ac:spMkLst>
        </pc:spChg>
        <pc:spChg chg="mod">
          <ac:chgData name="Utilisateur" userId="iG5ubVOvUT25vt1OoI3+bnwQi7HKh9+yPL5JjsN27v8=" providerId="None" clId="Web-{D55E0C66-08DC-42BE-A528-F7F187848F5E}" dt="2025-07-25T10:56:57.715" v="14" actId="20577"/>
          <ac:spMkLst>
            <pc:docMk/>
            <pc:sldMk cId="2076937392" sldId="256"/>
            <ac:spMk id="43" creationId="{27D3AAF5-C98B-737E-E684-F6805857933B}"/>
          </ac:spMkLst>
        </pc:spChg>
        <pc:spChg chg="mod">
          <ac:chgData name="Utilisateur" userId="iG5ubVOvUT25vt1OoI3+bnwQi7HKh9+yPL5JjsN27v8=" providerId="None" clId="Web-{D55E0C66-08DC-42BE-A528-F7F187848F5E}" dt="2025-07-25T11:04:16.887" v="126" actId="20577"/>
          <ac:spMkLst>
            <pc:docMk/>
            <pc:sldMk cId="2076937392" sldId="256"/>
            <ac:spMk id="64" creationId="{98708E71-B276-063A-3A74-2AE5E8E3ED4E}"/>
          </ac:spMkLst>
        </pc:spChg>
        <pc:cxnChg chg="mod">
          <ac:chgData name="Utilisateur" userId="iG5ubVOvUT25vt1OoI3+bnwQi7HKh9+yPL5JjsN27v8=" providerId="None" clId="Web-{D55E0C66-08DC-42BE-A528-F7F187848F5E}" dt="2025-07-25T11:08:37.099" v="223" actId="1076"/>
          <ac:cxnSpMkLst>
            <pc:docMk/>
            <pc:sldMk cId="2076937392" sldId="256"/>
            <ac:cxnSpMk id="20" creationId="{84647A48-9991-5700-072E-2D5E45E6BFA0}"/>
          </ac:cxnSpMkLst>
        </pc:cxnChg>
        <pc:cxnChg chg="mod">
          <ac:chgData name="Utilisateur" userId="iG5ubVOvUT25vt1OoI3+bnwQi7HKh9+yPL5JjsN27v8=" providerId="None" clId="Web-{D55E0C66-08DC-42BE-A528-F7F187848F5E}" dt="2025-07-25T10:56:50.355" v="8" actId="20577"/>
          <ac:cxnSpMkLst>
            <pc:docMk/>
            <pc:sldMk cId="2076937392" sldId="256"/>
            <ac:cxnSpMk id="133" creationId="{59CA9B57-7938-CF11-7E1E-5088C10C6DCE}"/>
          </ac:cxnSpMkLst>
        </pc:cxnChg>
      </pc:sldChg>
    </pc:docChg>
  </pc:docChgLst>
  <pc:docChgLst>
    <pc:chgData name="Utilisateur" userId="iG5ubVOvUT25vt1OoI3+bnwQi7HKh9+yPL5JjsN27v8=" providerId="None" clId="Web-{140AE769-F13F-4EC0-8A5B-618CB21EA41C}"/>
    <pc:docChg chg="modSld">
      <pc:chgData name="Utilisateur" userId="iG5ubVOvUT25vt1OoI3+bnwQi7HKh9+yPL5JjsN27v8=" providerId="None" clId="Web-{140AE769-F13F-4EC0-8A5B-618CB21EA41C}" dt="2025-08-22T09:25:18.500" v="8" actId="20577"/>
      <pc:docMkLst>
        <pc:docMk/>
      </pc:docMkLst>
      <pc:sldChg chg="modSp">
        <pc:chgData name="Utilisateur" userId="iG5ubVOvUT25vt1OoI3+bnwQi7HKh9+yPL5JjsN27v8=" providerId="None" clId="Web-{140AE769-F13F-4EC0-8A5B-618CB21EA41C}" dt="2025-08-22T09:25:18.500" v="8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140AE769-F13F-4EC0-8A5B-618CB21EA41C}" dt="2025-08-22T09:25:18.500" v="8" actId="20577"/>
          <ac:spMkLst>
            <pc:docMk/>
            <pc:sldMk cId="2076937392" sldId="256"/>
            <ac:spMk id="64" creationId="{98708E71-B276-063A-3A74-2AE5E8E3ED4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9207B1F-97C7-93BE-7F05-C361981E2674}"/>
              </a:ext>
            </a:extLst>
          </p:cNvPr>
          <p:cNvSpPr txBox="1"/>
          <p:nvPr/>
        </p:nvSpPr>
        <p:spPr>
          <a:xfrm>
            <a:off x="1368962" y="5663040"/>
            <a:ext cx="5174984" cy="1142583"/>
          </a:xfrm>
          <a:prstGeom prst="rect">
            <a:avLst/>
          </a:prstGeom>
          <a:solidFill>
            <a:srgbClr val="E46868">
              <a:alpha val="46000"/>
            </a:srgb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lnSpc>
                <a:spcPts val="779"/>
              </a:lnSpc>
              <a:buFont typeface="Arial,Sans-Serif"/>
              <a:buChar char="•"/>
            </a:pPr>
            <a:endParaRPr lang="fr-FR" sz="1200" dirty="0">
              <a:latin typeface="Open Sans"/>
              <a:ea typeface="Open Sans"/>
              <a:cs typeface="Arial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4E3F651-E3CC-CD74-880C-C8DB64A30F5D}"/>
              </a:ext>
            </a:extLst>
          </p:cNvPr>
          <p:cNvSpPr/>
          <p:nvPr/>
        </p:nvSpPr>
        <p:spPr>
          <a:xfrm>
            <a:off x="2164728" y="754601"/>
            <a:ext cx="3230218" cy="328526"/>
          </a:xfrm>
          <a:prstGeom prst="roundRect">
            <a:avLst>
              <a:gd name="adj" fmla="val 33645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Un monde occidental en recomposition</a:t>
            </a:r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B9195160-E73D-7461-2A39-7D65946DA71D}"/>
              </a:ext>
            </a:extLst>
          </p:cNvPr>
          <p:cNvCxnSpPr>
            <a:cxnSpLocks/>
            <a:endCxn id="6" idx="2"/>
          </p:cNvCxnSpPr>
          <p:nvPr/>
        </p:nvCxnSpPr>
        <p:spPr>
          <a:xfrm flipV="1">
            <a:off x="3779837" y="2366118"/>
            <a:ext cx="0" cy="218328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754220" y="226467"/>
            <a:ext cx="4051234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Modification des grands équilibres</a:t>
            </a:r>
            <a:endParaRPr lang="fr-FR" sz="1374" b="1" dirty="0">
              <a:latin typeface="Open Sans"/>
              <a:ea typeface="Open Sans"/>
              <a:cs typeface="Open Sans"/>
            </a:endParaRPr>
          </a:p>
        </p:txBody>
      </p:sp>
      <p:cxnSp>
        <p:nvCxnSpPr>
          <p:cNvPr id="78" name="Connecteur droit avec flèche 77">
            <a:extLst>
              <a:ext uri="{FF2B5EF4-FFF2-40B4-BE49-F238E27FC236}">
                <a16:creationId xmlns:a16="http://schemas.microsoft.com/office/drawing/2014/main" id="{72B89444-EC60-9B3B-CA76-44A4EB26CC1C}"/>
              </a:ext>
            </a:extLst>
          </p:cNvPr>
          <p:cNvCxnSpPr>
            <a:cxnSpLocks/>
            <a:stCxn id="9" idx="2"/>
            <a:endCxn id="6" idx="0"/>
          </p:cNvCxnSpPr>
          <p:nvPr/>
        </p:nvCxnSpPr>
        <p:spPr>
          <a:xfrm>
            <a:off x="3779837" y="1083127"/>
            <a:ext cx="0" cy="276151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5CF1615B-2673-4600-C180-A88BA55408BD}"/>
              </a:ext>
            </a:extLst>
          </p:cNvPr>
          <p:cNvSpPr/>
          <p:nvPr/>
        </p:nvSpPr>
        <p:spPr>
          <a:xfrm>
            <a:off x="2165443" y="4992646"/>
            <a:ext cx="3353570" cy="336498"/>
          </a:xfrm>
          <a:prstGeom prst="roundRect">
            <a:avLst>
              <a:gd name="adj" fmla="val 32605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Un monde communiste en décomposition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6025AE89-475A-F9BF-3DAC-318EFE58CE74}"/>
              </a:ext>
            </a:extLst>
          </p:cNvPr>
          <p:cNvSpPr/>
          <p:nvPr/>
        </p:nvSpPr>
        <p:spPr>
          <a:xfrm>
            <a:off x="1024063" y="1359278"/>
            <a:ext cx="5511547" cy="1006840"/>
          </a:xfrm>
          <a:prstGeom prst="roundRect">
            <a:avLst>
              <a:gd name="adj" fmla="val 11661"/>
            </a:avLst>
          </a:prstGeom>
          <a:solidFill>
            <a:srgbClr val="33738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numCol="2" rtlCol="0" anchor="ctr">
            <a:no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fr-FR" sz="1200" dirty="0">
              <a:latin typeface="Open Sans" pitchFamily="2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latin typeface="Open Sans" pitchFamily="2" charset="0"/>
              </a:rPr>
              <a:t>Deux chocs pétroliers (1973-1979)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latin typeface="Open Sans" pitchFamily="2" charset="0"/>
              </a:rPr>
              <a:t>Fin des Trente Glorieuses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fr-FR" sz="1200" dirty="0">
              <a:latin typeface="Open Sans" pitchFamily="2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latin typeface="Open Sans" pitchFamily="2" charset="0"/>
              </a:rPr>
              <a:t>Recul de l’État-providence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latin typeface="Open Sans" pitchFamily="2" charset="0"/>
              </a:rPr>
              <a:t>Stagflation et chômage de masse</a:t>
            </a:r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84647A48-9991-5700-072E-2D5E45E6BFA0}"/>
              </a:ext>
            </a:extLst>
          </p:cNvPr>
          <p:cNvCxnSpPr>
            <a:cxnSpLocks/>
          </p:cNvCxnSpPr>
          <p:nvPr/>
        </p:nvCxnSpPr>
        <p:spPr>
          <a:xfrm flipH="1">
            <a:off x="3850991" y="5346743"/>
            <a:ext cx="8811" cy="281995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EEDE916B-5A7B-87CE-159E-4B8887AD4448}"/>
              </a:ext>
            </a:extLst>
          </p:cNvPr>
          <p:cNvSpPr/>
          <p:nvPr/>
        </p:nvSpPr>
        <p:spPr>
          <a:xfrm>
            <a:off x="388575" y="2807108"/>
            <a:ext cx="3698053" cy="2029957"/>
          </a:xfrm>
          <a:prstGeom prst="roundRect">
            <a:avLst>
              <a:gd name="adj" fmla="val 5647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r>
              <a:rPr lang="fr-FR" sz="1200" b="1" dirty="0">
                <a:solidFill>
                  <a:schemeClr val="tx1"/>
                </a:solidFill>
                <a:effectLst/>
                <a:latin typeface="Helvetica"/>
                <a:cs typeface="Helvetica"/>
              </a:rPr>
              <a:t>Les États-Unis</a:t>
            </a:r>
            <a:r>
              <a:rPr lang="fr-FR" sz="1200" b="1" dirty="0">
                <a:solidFill>
                  <a:schemeClr val="tx1"/>
                </a:solidFill>
                <a:latin typeface="Helvetica"/>
                <a:cs typeface="Helvetica"/>
              </a:rPr>
              <a:t>,</a:t>
            </a:r>
            <a:r>
              <a:rPr lang="fr-FR" sz="1200" b="1" dirty="0">
                <a:solidFill>
                  <a:schemeClr val="tx1"/>
                </a:solidFill>
                <a:effectLst/>
                <a:latin typeface="Helvetica"/>
                <a:cs typeface="Helvetica"/>
              </a:rPr>
              <a:t> champions du néo-libéralisme</a:t>
            </a:r>
            <a:endParaRPr lang="fr-FR" sz="1200" b="1" dirty="0">
              <a:solidFill>
                <a:schemeClr val="tx1"/>
              </a:solidFill>
              <a:latin typeface="Helvetica"/>
              <a:cs typeface="Helvetica"/>
            </a:endParaRP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1981 Reagan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Privatisations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Baisse des dépenses sociales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Relance des dépenses militaires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Dérégulation des marchés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Révolution des NTCI = Silicon Valley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   = essor d’une mondialisation libérale 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      dominée par les États-Unis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/>
              <a:cs typeface="Open Sans"/>
            </a:endParaRP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27D3AAF5-C98B-737E-E684-F6805857933B}"/>
              </a:ext>
            </a:extLst>
          </p:cNvPr>
          <p:cNvSpPr/>
          <p:nvPr/>
        </p:nvSpPr>
        <p:spPr>
          <a:xfrm>
            <a:off x="4246553" y="2902119"/>
            <a:ext cx="2924546" cy="1839932"/>
          </a:xfrm>
          <a:prstGeom prst="roundRect">
            <a:avLst>
              <a:gd name="adj" fmla="val 6035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solidFill>
                  <a:schemeClr val="tx1"/>
                </a:solidFill>
                <a:effectLst/>
                <a:latin typeface="Helvetica"/>
                <a:cs typeface="Helvetica"/>
              </a:rPr>
              <a:t>L’Europe occidentale</a:t>
            </a:r>
            <a:r>
              <a:rPr lang="fr-FR" sz="1200" b="1" dirty="0">
                <a:solidFill>
                  <a:schemeClr val="tx1"/>
                </a:solidFill>
                <a:latin typeface="Helvetica"/>
                <a:cs typeface="Helvetica"/>
              </a:rPr>
              <a:t>, unie</a:t>
            </a:r>
            <a:endParaRPr lang="fr-FR" sz="1200" b="1" dirty="0">
              <a:solidFill>
                <a:schemeClr val="tx1"/>
              </a:solidFill>
              <a:effectLst/>
              <a:latin typeface="Helvetica" pitchFamily="2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Retour à la démocratie des pays d’Europe du Sud (Grèce, Portugal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et Espagne)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Élargissement de la CEE de 9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à 12 pays entre 1973 et 1986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Solidarité de l’OTAN lors de la crise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des euromissiles (1981-1987)</a:t>
            </a:r>
          </a:p>
        </p:txBody>
      </p:sp>
      <p:cxnSp>
        <p:nvCxnSpPr>
          <p:cNvPr id="63" name="Connecteur en angle 62">
            <a:extLst>
              <a:ext uri="{FF2B5EF4-FFF2-40B4-BE49-F238E27FC236}">
                <a16:creationId xmlns:a16="http://schemas.microsoft.com/office/drawing/2014/main" id="{67F7CFF9-585D-EFBD-0A03-1747F09FD48F}"/>
              </a:ext>
            </a:extLst>
          </p:cNvPr>
          <p:cNvCxnSpPr>
            <a:cxnSpLocks/>
            <a:stCxn id="64" idx="0"/>
            <a:endCxn id="65" idx="0"/>
          </p:cNvCxnSpPr>
          <p:nvPr/>
        </p:nvCxnSpPr>
        <p:spPr>
          <a:xfrm rot="5400000" flipH="1" flipV="1">
            <a:off x="3737752" y="5514058"/>
            <a:ext cx="12700" cy="3528720"/>
          </a:xfrm>
          <a:prstGeom prst="bentConnector3">
            <a:avLst>
              <a:gd name="adj1" fmla="val 2171134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 : coins arrondis 63">
            <a:extLst>
              <a:ext uri="{FF2B5EF4-FFF2-40B4-BE49-F238E27FC236}">
                <a16:creationId xmlns:a16="http://schemas.microsoft.com/office/drawing/2014/main" id="{98708E71-B276-063A-3A74-2AE5E8E3ED4E}"/>
              </a:ext>
            </a:extLst>
          </p:cNvPr>
          <p:cNvSpPr/>
          <p:nvPr/>
        </p:nvSpPr>
        <p:spPr>
          <a:xfrm>
            <a:off x="388575" y="7278418"/>
            <a:ext cx="3169634" cy="2029956"/>
          </a:xfrm>
          <a:prstGeom prst="roundRect">
            <a:avLst>
              <a:gd name="adj" fmla="val 564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solidFill>
                  <a:schemeClr val="tx1"/>
                </a:solidFill>
                <a:effectLst/>
                <a:latin typeface="Helvetica" pitchFamily="2" charset="0"/>
              </a:rPr>
              <a:t>La déliquescence de l’URSS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/>
                </a:solidFill>
                <a:latin typeface="Open Sans" pitchFamily="2" charset="0"/>
              </a:rPr>
              <a:t>1985 Gorbatchev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Échec des réformes économiques (Perestroïka) et politiques (Glasnost)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Échec dans la course aux armements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Contestations dans les démocraties populaires = chute du mur de Berlin en 1989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Fin de l’URSS (1991)</a:t>
            </a:r>
          </a:p>
        </p:txBody>
      </p:sp>
      <p:sp>
        <p:nvSpPr>
          <p:cNvPr id="65" name="Rectangle : coins arrondis 64">
            <a:extLst>
              <a:ext uri="{FF2B5EF4-FFF2-40B4-BE49-F238E27FC236}">
                <a16:creationId xmlns:a16="http://schemas.microsoft.com/office/drawing/2014/main" id="{5EB82656-D5DC-2027-D47F-AC617875EEC5}"/>
              </a:ext>
            </a:extLst>
          </p:cNvPr>
          <p:cNvSpPr/>
          <p:nvPr/>
        </p:nvSpPr>
        <p:spPr>
          <a:xfrm>
            <a:off x="3831810" y="7278418"/>
            <a:ext cx="3340603" cy="2029956"/>
          </a:xfrm>
          <a:prstGeom prst="roundRect">
            <a:avLst>
              <a:gd name="adj" fmla="val 603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b="1" dirty="0">
                <a:solidFill>
                  <a:schemeClr val="tx1"/>
                </a:solidFill>
                <a:effectLst/>
                <a:latin typeface="Helvetica" pitchFamily="2" charset="0"/>
              </a:rPr>
              <a:t>La Chine passe à « l’économie </a:t>
            </a:r>
            <a:br>
              <a:rPr lang="fr-FR" sz="1200" b="1" dirty="0">
                <a:solidFill>
                  <a:schemeClr val="tx1"/>
                </a:solidFill>
                <a:effectLst/>
                <a:latin typeface="Helvetica" pitchFamily="2" charset="0"/>
              </a:rPr>
            </a:br>
            <a:r>
              <a:rPr lang="fr-FR" sz="1200" b="1" dirty="0">
                <a:solidFill>
                  <a:schemeClr val="tx1"/>
                </a:solidFill>
                <a:effectLst/>
                <a:latin typeface="Helvetica" pitchFamily="2" charset="0"/>
              </a:rPr>
              <a:t>socialiste de marché »</a:t>
            </a:r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/>
                </a:solidFill>
                <a:latin typeface="Open Sans" pitchFamily="2" charset="0"/>
              </a:rPr>
              <a:t>1979 Deng Xiaoping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Réussite des réformes économiques (ZES)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Ouverture progressive au capitalisme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Maintien de la dictature communiste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= écrasement du printemps de Pékin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en 1989</a:t>
            </a:r>
          </a:p>
        </p:txBody>
      </p:sp>
      <p:sp>
        <p:nvSpPr>
          <p:cNvPr id="94" name="ZoneTexte 93">
            <a:extLst>
              <a:ext uri="{FF2B5EF4-FFF2-40B4-BE49-F238E27FC236}">
                <a16:creationId xmlns:a16="http://schemas.microsoft.com/office/drawing/2014/main" id="{7BF97D77-B04F-0F87-5976-40B13E111817}"/>
              </a:ext>
            </a:extLst>
          </p:cNvPr>
          <p:cNvSpPr txBox="1"/>
          <p:nvPr/>
        </p:nvSpPr>
        <p:spPr>
          <a:xfrm>
            <a:off x="1369263" y="1454949"/>
            <a:ext cx="482114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Crise des années 1970</a:t>
            </a:r>
          </a:p>
        </p:txBody>
      </p:sp>
      <p:cxnSp>
        <p:nvCxnSpPr>
          <p:cNvPr id="110" name="Connecteur droit avec flèche 109">
            <a:extLst>
              <a:ext uri="{FF2B5EF4-FFF2-40B4-BE49-F238E27FC236}">
                <a16:creationId xmlns:a16="http://schemas.microsoft.com/office/drawing/2014/main" id="{DA79E329-8CDE-4F00-E1A4-A8479CD63F91}"/>
              </a:ext>
            </a:extLst>
          </p:cNvPr>
          <p:cNvCxnSpPr>
            <a:cxnSpLocks/>
          </p:cNvCxnSpPr>
          <p:nvPr/>
        </p:nvCxnSpPr>
        <p:spPr>
          <a:xfrm flipV="1">
            <a:off x="3727688" y="6798465"/>
            <a:ext cx="0" cy="218328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Connecteur en angle 132">
            <a:extLst>
              <a:ext uri="{FF2B5EF4-FFF2-40B4-BE49-F238E27FC236}">
                <a16:creationId xmlns:a16="http://schemas.microsoft.com/office/drawing/2014/main" id="{59CA9B57-7938-CF11-7E1E-5088C10C6DCE}"/>
              </a:ext>
            </a:extLst>
          </p:cNvPr>
          <p:cNvCxnSpPr>
            <a:cxnSpLocks/>
            <a:stCxn id="28" idx="0"/>
            <a:endCxn id="43" idx="0"/>
          </p:cNvCxnSpPr>
          <p:nvPr/>
        </p:nvCxnSpPr>
        <p:spPr>
          <a:xfrm rot="16200000" flipH="1">
            <a:off x="3925708" y="1119001"/>
            <a:ext cx="95011" cy="3471224"/>
          </a:xfrm>
          <a:prstGeom prst="bentConnector3">
            <a:avLst>
              <a:gd name="adj1" fmla="val -240604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Rectangle : coins arrondis 144">
            <a:extLst>
              <a:ext uri="{FF2B5EF4-FFF2-40B4-BE49-F238E27FC236}">
                <a16:creationId xmlns:a16="http://schemas.microsoft.com/office/drawing/2014/main" id="{933351C4-0C33-3036-B448-1880A06F1765}"/>
              </a:ext>
            </a:extLst>
          </p:cNvPr>
          <p:cNvSpPr/>
          <p:nvPr/>
        </p:nvSpPr>
        <p:spPr>
          <a:xfrm>
            <a:off x="1024063" y="9532317"/>
            <a:ext cx="5511547" cy="844129"/>
          </a:xfrm>
          <a:prstGeom prst="roundRect">
            <a:avLst>
              <a:gd name="adj" fmla="val 15011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numCol="2" rtlCol="0" anchor="ctr">
            <a:no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fr-FR" sz="1200" dirty="0">
              <a:latin typeface="Open Sans" pitchFamily="2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latin typeface="Open Sans" pitchFamily="2" charset="0"/>
              </a:rPr>
              <a:t>1979 Révolution islamiste en Iran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fr-FR" sz="1200" dirty="0">
              <a:latin typeface="Open Sans" pitchFamily="2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fr-FR" sz="1200" dirty="0">
              <a:latin typeface="Open Sans" pitchFamily="2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latin typeface="Open Sans" pitchFamily="2" charset="0"/>
              </a:rPr>
              <a:t>Lente désagrégation de l’unité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du tiers-monde</a:t>
            </a:r>
          </a:p>
        </p:txBody>
      </p:sp>
      <p:sp>
        <p:nvSpPr>
          <p:cNvPr id="146" name="ZoneTexte 145">
            <a:extLst>
              <a:ext uri="{FF2B5EF4-FFF2-40B4-BE49-F238E27FC236}">
                <a16:creationId xmlns:a16="http://schemas.microsoft.com/office/drawing/2014/main" id="{EEAD0A26-34BC-A0DC-963E-AA0DB1481BBE}"/>
              </a:ext>
            </a:extLst>
          </p:cNvPr>
          <p:cNvSpPr txBox="1"/>
          <p:nvPr/>
        </p:nvSpPr>
        <p:spPr>
          <a:xfrm>
            <a:off x="1369263" y="9593054"/>
            <a:ext cx="482114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Nouvelle donne dans les pays du Sud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516956F-BF48-FACD-79FE-7C34D835E01D}"/>
              </a:ext>
            </a:extLst>
          </p:cNvPr>
          <p:cNvSpPr txBox="1"/>
          <p:nvPr/>
        </p:nvSpPr>
        <p:spPr>
          <a:xfrm>
            <a:off x="1368986" y="6103269"/>
            <a:ext cx="1668282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,Sans-Serif"/>
              <a:buChar char="•"/>
            </a:pPr>
            <a:r>
              <a:rPr lang="fr-FR" sz="1200" dirty="0">
                <a:solidFill>
                  <a:srgbClr val="FFFFFF"/>
                </a:solidFill>
                <a:latin typeface="Open Sans"/>
                <a:cs typeface="Arial"/>
              </a:rPr>
              <a:t>Baisse de la productivité</a:t>
            </a:r>
            <a:r>
              <a:rPr lang="fr-FR" sz="1200" dirty="0">
                <a:latin typeface="Open Sans"/>
                <a:cs typeface="Arial"/>
              </a:rPr>
              <a:t>​​</a:t>
            </a:r>
            <a:endParaRPr lang="fr-FR"/>
          </a:p>
          <a:p>
            <a:pPr marL="171450" indent="-171450">
              <a:buFont typeface="Arial,Sans-Serif"/>
              <a:buChar char="•"/>
            </a:pPr>
            <a:endParaRPr lang="fr-FR"/>
          </a:p>
        </p:txBody>
      </p:sp>
      <p:sp>
        <p:nvSpPr>
          <p:cNvPr id="5" name="ZoneTexte 101">
            <a:extLst>
              <a:ext uri="{FF2B5EF4-FFF2-40B4-BE49-F238E27FC236}">
                <a16:creationId xmlns:a16="http://schemas.microsoft.com/office/drawing/2014/main" id="{DD316E98-175F-C3B3-8BD2-6C8E577750FB}"/>
              </a:ext>
            </a:extLst>
          </p:cNvPr>
          <p:cNvSpPr txBox="1"/>
          <p:nvPr/>
        </p:nvSpPr>
        <p:spPr>
          <a:xfrm>
            <a:off x="1205448" y="5754236"/>
            <a:ext cx="551422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Essoufflement des économies communistes dans les années 1980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58DB9EC-79FF-EB51-9FC1-503DCBB474F4}"/>
              </a:ext>
            </a:extLst>
          </p:cNvPr>
          <p:cNvSpPr txBox="1"/>
          <p:nvPr/>
        </p:nvSpPr>
        <p:spPr>
          <a:xfrm>
            <a:off x="2988651" y="6103245"/>
            <a:ext cx="2196930" cy="8231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,Sans-Serif"/>
              <a:buChar char="•"/>
            </a:pPr>
            <a:r>
              <a:rPr lang="fr-FR" sz="1200" dirty="0">
                <a:solidFill>
                  <a:srgbClr val="FFFFFF"/>
                </a:solidFill>
                <a:latin typeface="Open Sans"/>
                <a:cs typeface="Arial"/>
              </a:rPr>
              <a:t>Vieillissement </a:t>
            </a:r>
            <a:br>
              <a:rPr lang="fr-FR" sz="1200" dirty="0">
                <a:solidFill>
                  <a:srgbClr val="FFFFFF"/>
                </a:solidFill>
                <a:latin typeface="Open Sans"/>
                <a:cs typeface="Arial"/>
              </a:rPr>
            </a:br>
            <a:r>
              <a:rPr lang="fr-FR" sz="1200" dirty="0">
                <a:solidFill>
                  <a:srgbClr val="FFFFFF"/>
                </a:solidFill>
                <a:latin typeface="Open Sans"/>
                <a:cs typeface="Arial"/>
              </a:rPr>
              <a:t>des infrastructures (Tchernobyl 1986)</a:t>
            </a:r>
            <a:r>
              <a:rPr lang="fr-FR" sz="1200" dirty="0">
                <a:latin typeface="Open Sans"/>
                <a:cs typeface="Arial"/>
              </a:rPr>
              <a:t>​​</a:t>
            </a:r>
            <a:endParaRPr lang="fr-FR" dirty="0"/>
          </a:p>
          <a:p>
            <a:pPr>
              <a:lnSpc>
                <a:spcPts val="1169"/>
              </a:lnSpc>
            </a:pPr>
            <a:r>
              <a:rPr lang="fr-FR" dirty="0"/>
              <a:t>​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79E9558-0A74-5B2C-94D3-2C1481894E03}"/>
              </a:ext>
            </a:extLst>
          </p:cNvPr>
          <p:cNvSpPr txBox="1"/>
          <p:nvPr/>
        </p:nvSpPr>
        <p:spPr>
          <a:xfrm>
            <a:off x="4820464" y="6068033"/>
            <a:ext cx="237314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,Sans-Serif"/>
              <a:buChar char="•"/>
            </a:pPr>
            <a:r>
              <a:rPr lang="fr-FR" sz="1200" dirty="0">
                <a:solidFill>
                  <a:srgbClr val="FFFFFF"/>
                </a:solidFill>
                <a:latin typeface="Open Sans"/>
                <a:cs typeface="Arial"/>
              </a:rPr>
              <a:t>Faiblesse des investissements </a:t>
            </a:r>
            <a:r>
              <a:rPr lang="fr-FR" sz="1200" dirty="0">
                <a:latin typeface="Open Sans"/>
                <a:cs typeface="Arial"/>
              </a:rPr>
              <a:t>​​</a:t>
            </a:r>
            <a:br>
              <a:rPr lang="fr-FR" sz="1200" dirty="0">
                <a:latin typeface="Open Sans"/>
                <a:cs typeface="Arial"/>
              </a:rPr>
            </a:br>
            <a:r>
              <a:rPr lang="fr-FR" sz="1200" dirty="0">
                <a:solidFill>
                  <a:srgbClr val="FFFFFF"/>
                </a:solidFill>
                <a:latin typeface="Open Sans"/>
                <a:cs typeface="Arial"/>
              </a:rPr>
              <a:t>et de l’innovation</a:t>
            </a:r>
            <a:r>
              <a:rPr lang="fr-FR" sz="1200" dirty="0">
                <a:latin typeface="Open Sans"/>
                <a:cs typeface="Arial"/>
              </a:rPr>
              <a:t>​​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</TotalTime>
  <Words>251</Words>
  <Application>Microsoft Macintosh PowerPoint</Application>
  <PresentationFormat>Personnalisé</PresentationFormat>
  <Paragraphs>45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Arial,Sans-Serif</vt:lpstr>
      <vt:lpstr>Helvetica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102</cp:revision>
  <dcterms:created xsi:type="dcterms:W3CDTF">2024-05-15T14:38:44Z</dcterms:created>
  <dcterms:modified xsi:type="dcterms:W3CDTF">2025-08-26T16:55:55Z</dcterms:modified>
</cp:coreProperties>
</file>